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8" r:id="rId3"/>
    <p:sldId id="259" r:id="rId4"/>
    <p:sldId id="263" r:id="rId5"/>
    <p:sldId id="260" r:id="rId6"/>
    <p:sldId id="261" r:id="rId7"/>
    <p:sldId id="264" r:id="rId8"/>
    <p:sldId id="262" r:id="rId9"/>
    <p:sldId id="265" r:id="rId10"/>
    <p:sldId id="266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4572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FE36A87E-6251-4FF0-97BA-5EF9828C4730}">
          <p14:sldIdLst>
            <p14:sldId id="256"/>
            <p14:sldId id="258"/>
            <p14:sldId id="259"/>
            <p14:sldId id="263"/>
            <p14:sldId id="260"/>
            <p14:sldId id="261"/>
            <p14:sldId id="264"/>
            <p14:sldId id="262"/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>
        <p15:guide id="1" pos="288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hieu JOUSSON" initials="MJ" lastIdx="2" clrIdx="0">
    <p:extLst>
      <p:ext uri="{19B8F6BF-5375-455C-9EA6-DF929625EA0E}">
        <p15:presenceInfo xmlns:p15="http://schemas.microsoft.com/office/powerpoint/2012/main" userId="b152d8aa0ac2c72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65" autoAdjust="0"/>
    <p:restoredTop sz="94651" autoAdjust="0"/>
  </p:normalViewPr>
  <p:slideViewPr>
    <p:cSldViewPr snapToGrid="0">
      <p:cViewPr varScale="1">
        <p:scale>
          <a:sx n="82" d="100"/>
          <a:sy n="82" d="100"/>
        </p:scale>
        <p:origin x="1483" y="62"/>
      </p:cViewPr>
      <p:guideLst>
        <p:guide pos="288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2" d="100"/>
          <a:sy n="62" d="100"/>
        </p:scale>
        <p:origin x="3226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2D7638-F6AD-C7E3-F34F-3E445528D7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FR" dirty="0"/>
              <a:t>Mathieu JOUSSON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992A8A2-6264-B0CC-13F4-0DC199EBCF7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60577F-E65B-4B09-8E97-85B1FEB38DFF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7694E26C-F8D2-2856-F122-AD2846F478C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C0EBF7-0F74-4E8F-AB9D-980D7BF09A0E}" type="datetimeFigureOut">
              <a:rPr lang="fr-FR" smtClean="0"/>
              <a:t>04/07/2025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67515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g>
</file>

<file path=ppt/media/image12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8A77B19-FEB5-4907-B1EB-649EAE6700B3}" type="datetimeFigureOut">
              <a:rPr lang="fr-FR"/>
              <a:t>04/07/2025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fr-FR"/>
              <a:t>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 lang="fr-FR" dirty="0" err="1"/>
              <a:t>Tkt</a:t>
            </a:r>
            <a:endParaRPr lang="fr-FR" dirty="0"/>
          </a:p>
          <a:p>
            <a:pPr>
              <a:defRPr/>
            </a:pPr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85CCA622-07C0-4174-B64A-0BAEF773ED50}" type="slidenum">
              <a:rPr lang="fr-FR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3F53337-CD5E-E9E0-8ED2-59CC4FFFD739}" type="slidenum">
              <a:rPr/>
              <a:t>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e de titre génér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 bwMode="auto">
          <a:xfrm>
            <a:off x="0" y="6430108"/>
            <a:ext cx="9144000" cy="427892"/>
          </a:xfrm>
          <a:prstGeom prst="rect">
            <a:avLst/>
          </a:prstGeom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0" y="1570891"/>
            <a:ext cx="9144000" cy="15771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ctr">
              <a:defRPr lang="en-US" sz="3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ctr" defTabSz="457200">
              <a:defRPr/>
            </a:pPr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fr-FR"/>
              <a:t>Modifier le style des sous-titres du masque</a:t>
            </a:r>
            <a:endParaRPr lang="en-US"/>
          </a:p>
        </p:txBody>
      </p:sp>
      <p:sp>
        <p:nvSpPr>
          <p:cNvPr id="17" name="ZoneTexte 16"/>
          <p:cNvSpPr txBox="1"/>
          <p:nvPr userDrawn="1"/>
        </p:nvSpPr>
        <p:spPr bwMode="auto">
          <a:xfrm>
            <a:off x="1939059" y="6489783"/>
            <a:ext cx="52658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fr-FR" sz="1400" b="1" i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-apple-system"/>
              </a:rPr>
              <a:t>Analyse d’images pour le contrôle qualité des futurs modules du LHC</a:t>
            </a:r>
            <a:endParaRPr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Espace réservé du numéro de diapositive 36">
            <a:extLst>
              <a:ext uri="{FF2B5EF4-FFF2-40B4-BE49-F238E27FC236}">
                <a16:creationId xmlns:a16="http://schemas.microsoft.com/office/drawing/2014/main" id="{24A631E6-F7BB-71CB-BB83-AF4C9B4B4C99}"/>
              </a:ext>
            </a:extLst>
          </p:cNvPr>
          <p:cNvSpPr txBox="1"/>
          <p:nvPr userDrawn="1"/>
        </p:nvSpPr>
        <p:spPr bwMode="auto">
          <a:xfrm>
            <a:off x="8472202" y="6525344"/>
            <a:ext cx="603217" cy="29900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effectLst>
            <a:outerShdw blurRad="40000" dist="23000" dir="5400000" rotWithShape="0">
              <a:srgbClr val="000000">
                <a:alpha val="35000"/>
              </a:srgbClr>
            </a:outerShdw>
            <a:softEdge rad="635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fld id="{0B41C01C-D804-48A5-BA7E-EA765E1E4FDB}" type="slidenum">
              <a:rPr lang="fr-FR" sz="1400" smtClean="0">
                <a:solidFill>
                  <a:schemeClr val="bg1"/>
                </a:solidFill>
                <a:latin typeface="MS Reference Sans Serif"/>
              </a:rPr>
              <a:t>‹N°›</a:t>
            </a:fld>
            <a:endParaRPr lang="fr-FR" sz="1400" dirty="0">
              <a:solidFill>
                <a:schemeClr val="bg1"/>
              </a:solidFill>
              <a:latin typeface="MS Reference Sans Serif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re parti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 bwMode="auto">
          <a:xfrm>
            <a:off x="0" y="6430108"/>
            <a:ext cx="9144000" cy="427892"/>
          </a:xfrm>
          <a:prstGeom prst="rect">
            <a:avLst/>
          </a:prstGeom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0" y="1858962"/>
            <a:ext cx="9144000" cy="128904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en-US" sz="3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ctr" defTabSz="457200"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143000" y="3602038"/>
            <a:ext cx="6858000" cy="1655762"/>
          </a:xfrm>
        </p:spPr>
        <p:txBody>
          <a:bodyPr/>
          <a:lstStyle>
            <a:lvl1pPr marL="457200" indent="-457200" algn="ctr">
              <a:buFont typeface="+mj-lt"/>
              <a:buAutoNum type="arabicPeriod"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fr-FR"/>
              <a:t>Modifier le style des sous-titres du masque</a:t>
            </a:r>
            <a:endParaRPr lang="en-US"/>
          </a:p>
        </p:txBody>
      </p:sp>
      <p:sp>
        <p:nvSpPr>
          <p:cNvPr id="10" name="Rectangle 9"/>
          <p:cNvSpPr/>
          <p:nvPr userDrawn="1"/>
        </p:nvSpPr>
        <p:spPr bwMode="auto">
          <a:xfrm flipV="1">
            <a:off x="0" y="855"/>
            <a:ext cx="9144000" cy="427892"/>
          </a:xfrm>
          <a:prstGeom prst="rect">
            <a:avLst/>
          </a:prstGeom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endParaRPr lang="fr-FR"/>
          </a:p>
        </p:txBody>
      </p:sp>
      <p:sp>
        <p:nvSpPr>
          <p:cNvPr id="17" name="Espace réservé du numéro de diapositive 36"/>
          <p:cNvSpPr txBox="1"/>
          <p:nvPr userDrawn="1"/>
        </p:nvSpPr>
        <p:spPr bwMode="auto">
          <a:xfrm>
            <a:off x="8472202" y="6525344"/>
            <a:ext cx="603217" cy="29900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effectLst>
            <a:outerShdw blurRad="40000" dist="23000" dir="5400000" rotWithShape="0">
              <a:srgbClr val="000000">
                <a:alpha val="35000"/>
              </a:srgbClr>
            </a:outerShdw>
            <a:softEdge rad="635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fld id="{0B41C01C-D804-48A5-BA7E-EA765E1E4FDB}" type="slidenum">
              <a:rPr lang="fr-FR" sz="1400">
                <a:solidFill>
                  <a:schemeClr val="bg1"/>
                </a:solidFill>
                <a:latin typeface="MS Reference Sans Serif"/>
              </a:rPr>
              <a:t>‹N°›</a:t>
            </a:fld>
            <a:endParaRPr lang="fr-FR" sz="1400" dirty="0">
              <a:solidFill>
                <a:schemeClr val="bg1"/>
              </a:solidFill>
              <a:latin typeface="MS Reference Sans Serif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11FC60C-9DA5-9694-3393-B08C799B425E}"/>
              </a:ext>
            </a:extLst>
          </p:cNvPr>
          <p:cNvSpPr txBox="1"/>
          <p:nvPr userDrawn="1"/>
        </p:nvSpPr>
        <p:spPr bwMode="auto">
          <a:xfrm>
            <a:off x="1939059" y="6489783"/>
            <a:ext cx="52658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fr-FR" sz="1400" b="1" i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-apple-system"/>
              </a:rPr>
              <a:t>Analyse d’images pour le contrôle qualité des futurs modules du LHC</a:t>
            </a:r>
            <a:endParaRPr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contenu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 bwMode="auto">
          <a:xfrm>
            <a:off x="0" y="6430108"/>
            <a:ext cx="9144000" cy="427892"/>
          </a:xfrm>
          <a:prstGeom prst="rect">
            <a:avLst/>
          </a:prstGeom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endParaRPr lang="fr-FR"/>
          </a:p>
        </p:txBody>
      </p:sp>
      <p:sp>
        <p:nvSpPr>
          <p:cNvPr id="12" name="Rectangle 11"/>
          <p:cNvSpPr/>
          <p:nvPr userDrawn="1"/>
        </p:nvSpPr>
        <p:spPr bwMode="auto">
          <a:xfrm flipV="1">
            <a:off x="0" y="855"/>
            <a:ext cx="9144000" cy="427892"/>
          </a:xfrm>
          <a:prstGeom prst="rect">
            <a:avLst/>
          </a:prstGeom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endParaRPr lang="fr-FR"/>
          </a:p>
        </p:txBody>
      </p:sp>
      <p:sp>
        <p:nvSpPr>
          <p:cNvPr id="14" name="Espace réservé du contenu 11"/>
          <p:cNvSpPr>
            <a:spLocks noGrp="1"/>
          </p:cNvSpPr>
          <p:nvPr>
            <p:ph sz="quarter" idx="13"/>
          </p:nvPr>
        </p:nvSpPr>
        <p:spPr bwMode="auto">
          <a:xfrm>
            <a:off x="0" y="0"/>
            <a:ext cx="9144000" cy="42862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>
              <a:defRPr/>
            </a:pPr>
            <a:r>
              <a:rPr lang="fr-FR"/>
              <a:t>Modifier les styles du texte du masque</a:t>
            </a:r>
            <a:endParaRPr/>
          </a:p>
        </p:txBody>
      </p:sp>
      <p:sp>
        <p:nvSpPr>
          <p:cNvPr id="17" name="Espace réservé du texte 16"/>
          <p:cNvSpPr>
            <a:spLocks noGrp="1"/>
          </p:cNvSpPr>
          <p:nvPr>
            <p:ph type="body" sz="quarter" idx="14"/>
          </p:nvPr>
        </p:nvSpPr>
        <p:spPr bwMode="auto">
          <a:xfrm>
            <a:off x="404691" y="879354"/>
            <a:ext cx="5616575" cy="4114800"/>
          </a:xfrm>
        </p:spPr>
        <p:txBody>
          <a:bodyPr/>
          <a:lstStyle>
            <a:lvl1pPr marL="228600" indent="-228600">
              <a:buFont typeface="Wingdings"/>
              <a:buChar char="Ø"/>
              <a:defRPr sz="2000"/>
            </a:lvl1pPr>
            <a:lvl2pPr>
              <a:defRPr sz="1600"/>
            </a:lvl2pPr>
          </a:lstStyle>
          <a:p>
            <a:pPr lvl="0">
              <a:defRPr/>
            </a:pPr>
            <a:r>
              <a:rPr lang="fr-FR"/>
              <a:t>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</p:txBody>
      </p:sp>
      <p:sp>
        <p:nvSpPr>
          <p:cNvPr id="15" name="Espace réservé du numéro de diapositive 36"/>
          <p:cNvSpPr txBox="1"/>
          <p:nvPr userDrawn="1"/>
        </p:nvSpPr>
        <p:spPr bwMode="auto">
          <a:xfrm>
            <a:off x="8472202" y="6525344"/>
            <a:ext cx="603217" cy="29900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effectLst>
            <a:outerShdw blurRad="40000" dist="23000" dir="5400000" rotWithShape="0">
              <a:srgbClr val="000000">
                <a:alpha val="35000"/>
              </a:srgbClr>
            </a:outerShdw>
            <a:softEdge rad="635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fld id="{0B41C01C-D804-48A5-BA7E-EA765E1E4FDB}" type="slidenum">
              <a:rPr lang="fr-FR" sz="1400">
                <a:solidFill>
                  <a:schemeClr val="bg1"/>
                </a:solidFill>
                <a:latin typeface="MS Reference Sans Serif"/>
              </a:rPr>
              <a:t>‹N°›</a:t>
            </a:fld>
            <a:endParaRPr lang="fr-FR" sz="1400" dirty="0">
              <a:solidFill>
                <a:schemeClr val="bg1"/>
              </a:solidFill>
              <a:latin typeface="MS Reference Sans Serif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FE13D710-9105-4198-22D5-5B5001B50A18}"/>
              </a:ext>
            </a:extLst>
          </p:cNvPr>
          <p:cNvSpPr txBox="1"/>
          <p:nvPr userDrawn="1"/>
        </p:nvSpPr>
        <p:spPr bwMode="auto">
          <a:xfrm>
            <a:off x="1939059" y="6489783"/>
            <a:ext cx="52658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fr-FR" sz="1400" b="1" i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-apple-system"/>
              </a:rPr>
              <a:t>Analyse d’images pour le contrôle qualité des futurs modules du LHC</a:t>
            </a:r>
            <a:endParaRPr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fr-FR"/>
              <a:t>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326F2D9C-1594-48A6-8406-04EDF366B1F5}" type="slidenum">
              <a:rPr lang="fr-FR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 ft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 bwMode="auto">
          <a:xfrm>
            <a:off x="0" y="600684"/>
            <a:ext cx="9144000" cy="1301261"/>
          </a:xfrm>
        </p:spPr>
        <p:txBody>
          <a:bodyPr/>
          <a:lstStyle/>
          <a:p>
            <a:pPr>
              <a:defRPr/>
            </a:pPr>
            <a:r>
              <a:rPr lang="fr-FR" dirty="0"/>
              <a:t>ANALYSE D’IMAGES POUR LE CONTRÔLE QUALITE DES FUTURS MODULE DU LHC</a:t>
            </a:r>
            <a:endParaRPr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28871C0-9D50-FD58-7580-7A63685E22F4}"/>
              </a:ext>
            </a:extLst>
          </p:cNvPr>
          <p:cNvSpPr txBox="1"/>
          <p:nvPr/>
        </p:nvSpPr>
        <p:spPr>
          <a:xfrm>
            <a:off x="346710" y="3002083"/>
            <a:ext cx="297179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u="sng" dirty="0">
                <a:latin typeface="-apple-system"/>
              </a:rPr>
              <a:t>GROUPE 1</a:t>
            </a:r>
          </a:p>
          <a:p>
            <a:pPr algn="ctr"/>
            <a:endParaRPr lang="fr-FR" sz="2000" b="1" dirty="0">
              <a:latin typeface="-apple-system"/>
            </a:endParaRPr>
          </a:p>
          <a:p>
            <a:pPr algn="ctr"/>
            <a:r>
              <a:rPr lang="fr-FR" sz="2000" b="1" dirty="0">
                <a:latin typeface="-apple-system"/>
              </a:rPr>
              <a:t>Gabriel </a:t>
            </a:r>
            <a:r>
              <a:rPr lang="fr-FR" sz="2000" b="1" dirty="0" err="1">
                <a:latin typeface="-apple-system"/>
              </a:rPr>
              <a:t>Vandersippe</a:t>
            </a:r>
            <a:endParaRPr lang="fr-FR" sz="2000" b="1" dirty="0">
              <a:latin typeface="-apple-system"/>
            </a:endParaRPr>
          </a:p>
          <a:p>
            <a:pPr algn="ctr"/>
            <a:r>
              <a:rPr lang="fr-FR" sz="2000" b="1" dirty="0">
                <a:latin typeface="-apple-system"/>
              </a:rPr>
              <a:t>Lucas </a:t>
            </a:r>
            <a:r>
              <a:rPr lang="fr-FR" sz="2000" b="1" dirty="0" err="1">
                <a:latin typeface="-apple-system"/>
              </a:rPr>
              <a:t>Duhautois</a:t>
            </a:r>
            <a:endParaRPr lang="fr-FR" sz="2000" b="1" dirty="0">
              <a:latin typeface="-apple-system"/>
            </a:endParaRPr>
          </a:p>
          <a:p>
            <a:pPr algn="ctr"/>
            <a:r>
              <a:rPr lang="fr-FR" sz="2000" b="1" dirty="0">
                <a:latin typeface="-apple-system"/>
              </a:rPr>
              <a:t>Mathieu </a:t>
            </a:r>
            <a:r>
              <a:rPr lang="fr-FR" sz="2000" b="1" dirty="0" err="1">
                <a:latin typeface="-apple-system"/>
              </a:rPr>
              <a:t>Jousson</a:t>
            </a:r>
            <a:endParaRPr lang="fr-FR" sz="2000" b="1" dirty="0">
              <a:latin typeface="-apple-system"/>
            </a:endParaRPr>
          </a:p>
          <a:p>
            <a:pPr algn="ctr"/>
            <a:r>
              <a:rPr lang="fr-FR" sz="2000" b="1" dirty="0">
                <a:latin typeface="-apple-system"/>
              </a:rPr>
              <a:t>Matthieu Benoit</a:t>
            </a:r>
          </a:p>
          <a:p>
            <a:pPr algn="ctr"/>
            <a:r>
              <a:rPr lang="fr-FR" sz="2000" b="1" dirty="0">
                <a:latin typeface="-apple-system"/>
              </a:rPr>
              <a:t>Aurélien Bonin</a:t>
            </a:r>
          </a:p>
        </p:txBody>
      </p:sp>
      <p:pic>
        <p:nvPicPr>
          <p:cNvPr id="6" name="Image 5" descr="Une image contenant Appareils électroniques, circuit, Composant électronique, Ingénierie électronique&#10;&#10;Le contenu généré par l’IA peut être incorrect.">
            <a:extLst>
              <a:ext uri="{FF2B5EF4-FFF2-40B4-BE49-F238E27FC236}">
                <a16:creationId xmlns:a16="http://schemas.microsoft.com/office/drawing/2014/main" id="{2AF0D890-7736-6633-221B-A7C15867CF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360" y="2215896"/>
            <a:ext cx="4773930" cy="381914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Espace réservé du contenu 4" descr="Une image contenant Appareils électroniques, Composant électronique, circuit, Ingénierie électronique&#10;&#10;Le contenu généré par l’IA peut être incorrect.">
            <a:extLst>
              <a:ext uri="{FF2B5EF4-FFF2-40B4-BE49-F238E27FC236}">
                <a16:creationId xmlns:a16="http://schemas.microsoft.com/office/drawing/2014/main" id="{106B345F-450C-3A8A-634E-47B08B4CA1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09" t="9998" r="67653" b="45971"/>
          <a:stretch>
            <a:fillRect/>
          </a:stretch>
        </p:blipFill>
        <p:spPr bwMode="auto">
          <a:xfrm>
            <a:off x="7247051" y="618096"/>
            <a:ext cx="1271798" cy="5427599"/>
          </a:xfrm>
          <a:prstGeom prst="rect">
            <a:avLst/>
          </a:prstGeom>
        </p:spPr>
      </p:pic>
      <p:pic>
        <p:nvPicPr>
          <p:cNvPr id="5" name="Espace réservé du contenu 4" descr="Une image contenant Appareils électroniques, Composant électronique, circuit, Ingénierie électronique&#10;&#10;Le contenu généré par l’IA peut être incorrect.">
            <a:extLst>
              <a:ext uri="{FF2B5EF4-FFF2-40B4-BE49-F238E27FC236}">
                <a16:creationId xmlns:a16="http://schemas.microsoft.com/office/drawing/2014/main" id="{B50F4575-F60F-1338-E326-A422FC4315C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9" t="9998" r="11754" b="5556"/>
          <a:stretch>
            <a:fillRect/>
          </a:stretch>
        </p:blipFill>
        <p:spPr>
          <a:xfrm>
            <a:off x="1047956" y="2311473"/>
            <a:ext cx="4301412" cy="3368351"/>
          </a:xfrm>
        </p:spPr>
      </p:pic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3CAEC5F-08BC-B20B-ADFD-3724036C83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852" y="618096"/>
            <a:ext cx="6024101" cy="4114800"/>
          </a:xfrm>
        </p:spPr>
        <p:txBody>
          <a:bodyPr/>
          <a:lstStyle/>
          <a:p>
            <a:r>
              <a:rPr lang="fr-FR" b="1" dirty="0"/>
              <a:t> Détection des pads du </a:t>
            </a:r>
            <a:r>
              <a:rPr lang="fr-FR" b="1" dirty="0" err="1"/>
              <a:t>pcb</a:t>
            </a:r>
            <a:endParaRPr lang="fr-FR" dirty="0"/>
          </a:p>
          <a:p>
            <a:pPr lvl="1"/>
            <a:r>
              <a:rPr lang="fr-FR" dirty="0"/>
              <a:t>Emplacements qu’il faut rentrer à la main dans le </a:t>
            </a:r>
            <a:r>
              <a:rPr lang="fr-FR" dirty="0" err="1"/>
              <a:t>json</a:t>
            </a:r>
            <a:r>
              <a:rPr lang="fr-FR" dirty="0"/>
              <a:t> (un quart de fait seulement et pas dans le </a:t>
            </a:r>
            <a:r>
              <a:rPr lang="fr-FR" dirty="0" err="1"/>
              <a:t>json</a:t>
            </a:r>
            <a:r>
              <a:rPr lang="fr-FR" dirty="0"/>
              <a:t>, c’est très </a:t>
            </a:r>
            <a:r>
              <a:rPr lang="fr-FR" dirty="0" err="1"/>
              <a:t>très</a:t>
            </a:r>
            <a:r>
              <a:rPr lang="fr-FR" dirty="0"/>
              <a:t> long à faire), la vision par ordinateur ne marche pas bien du tout</a:t>
            </a:r>
          </a:p>
          <a:p>
            <a:pPr lvl="1"/>
            <a:r>
              <a:rPr lang="fr-FR" dirty="0"/>
              <a:t>Position fixe dans le repère absolu des mires !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E5F8A31-7B43-AEA2-14D5-CE51A18C5528}"/>
              </a:ext>
            </a:extLst>
          </p:cNvPr>
          <p:cNvSpPr txBox="1"/>
          <p:nvPr/>
        </p:nvSpPr>
        <p:spPr>
          <a:xfrm>
            <a:off x="1343936" y="5811030"/>
            <a:ext cx="41144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i="1" dirty="0"/>
              <a:t>En rouge : contours des pads en cuivre du </a:t>
            </a:r>
            <a:r>
              <a:rPr lang="fr-FR" sz="1600" i="1" dirty="0" err="1"/>
              <a:t>pcb</a:t>
            </a:r>
            <a:endParaRPr lang="fr-FR" sz="1600" i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2B01BE-535F-4428-4F71-85067A91838E}"/>
              </a:ext>
            </a:extLst>
          </p:cNvPr>
          <p:cNvSpPr/>
          <p:nvPr/>
        </p:nvSpPr>
        <p:spPr>
          <a:xfrm>
            <a:off x="1952586" y="2432770"/>
            <a:ext cx="380067" cy="15675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80F0BF53-D26D-816C-9820-53A64569AEA1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>
            <a:off x="2332653" y="3216531"/>
            <a:ext cx="4911083" cy="23829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41E730B9-AFF5-5C88-07B9-C01652A807F2}"/>
              </a:ext>
            </a:extLst>
          </p:cNvPr>
          <p:cNvSpPr/>
          <p:nvPr/>
        </p:nvSpPr>
        <p:spPr>
          <a:xfrm>
            <a:off x="7243736" y="863949"/>
            <a:ext cx="1271798" cy="51817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Espace réservé du contenu 1">
            <a:extLst>
              <a:ext uri="{FF2B5EF4-FFF2-40B4-BE49-F238E27FC236}">
                <a16:creationId xmlns:a16="http://schemas.microsoft.com/office/drawing/2014/main" id="{73E9A50D-6E76-B6B8-166E-BBC9174BF7B4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9144000" cy="4286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Analyse des performances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555249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8D92AA79-319B-4AAD-EAC2-0A663C3DA40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57B0ABB-B8E9-C3E1-44A2-32CBAEB47E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57313" y="772607"/>
            <a:ext cx="6229374" cy="107074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Bonne chance à ceux qui reprendront peut-être le projet ! </a:t>
            </a:r>
          </a:p>
          <a:p>
            <a:pPr marL="0" indent="0" algn="ctr">
              <a:buNone/>
            </a:pPr>
            <a:r>
              <a:rPr lang="fr-FR" dirty="0"/>
              <a:t>– Sinon, bonne chance à ceux qui vérifient le câblage </a:t>
            </a:r>
          </a:p>
        </p:txBody>
      </p:sp>
      <p:pic>
        <p:nvPicPr>
          <p:cNvPr id="6146" name="Picture 2" descr="Taking a closer look at LHC - Detectors">
            <a:extLst>
              <a:ext uri="{FF2B5EF4-FFF2-40B4-BE49-F238E27FC236}">
                <a16:creationId xmlns:a16="http://schemas.microsoft.com/office/drawing/2014/main" id="{85277B4F-7161-4C32-0BC3-A26CE080C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9206" y="1843351"/>
            <a:ext cx="5985587" cy="3366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8890292D-6466-8311-E95B-A4549CB2C97B}"/>
              </a:ext>
            </a:extLst>
          </p:cNvPr>
          <p:cNvSpPr txBox="1"/>
          <p:nvPr/>
        </p:nvSpPr>
        <p:spPr bwMode="auto">
          <a:xfrm>
            <a:off x="1457313" y="5530677"/>
            <a:ext cx="62293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latin typeface="-apple-system"/>
              </a:rPr>
              <a:t>Gabriel, Lucas, Mathieu, Matthieu et Aurélien</a:t>
            </a:r>
          </a:p>
        </p:txBody>
      </p:sp>
    </p:spTree>
    <p:extLst>
      <p:ext uri="{BB962C8B-B14F-4D97-AF65-F5344CB8AC3E}">
        <p14:creationId xmlns:p14="http://schemas.microsoft.com/office/powerpoint/2010/main" val="1080401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C5C1B42-217D-02A0-316B-698570DF006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endParaRPr lang="fr-FR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B0042E3-036E-E647-C07F-BF3ED40988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04691" y="879354"/>
            <a:ext cx="7946829" cy="5023606"/>
          </a:xfrm>
        </p:spPr>
        <p:txBody>
          <a:bodyPr>
            <a:normAutofit fontScale="92500" lnSpcReduction="20000"/>
          </a:bodyPr>
          <a:lstStyle/>
          <a:p>
            <a:r>
              <a:rPr lang="fr-FR" b="1" dirty="0"/>
              <a:t>Objectif : à partir d’une photo d’un module câblé, détecter les erreurs de câblage</a:t>
            </a:r>
          </a:p>
          <a:p>
            <a:endParaRPr lang="fr-FR" dirty="0"/>
          </a:p>
          <a:p>
            <a:r>
              <a:rPr lang="fr-FR" u="sng" dirty="0"/>
              <a:t>Ce qui marche : </a:t>
            </a:r>
          </a:p>
          <a:p>
            <a:pPr lvl="1"/>
            <a:r>
              <a:rPr lang="fr-FR" dirty="0"/>
              <a:t>Comptage du nombre de fils </a:t>
            </a:r>
          </a:p>
          <a:p>
            <a:pPr lvl="1"/>
            <a:r>
              <a:rPr lang="fr-FR" dirty="0"/>
              <a:t>Détection des positions des fils </a:t>
            </a:r>
          </a:p>
          <a:p>
            <a:pPr lvl="1"/>
            <a:r>
              <a:rPr lang="fr-FR" dirty="0"/>
              <a:t>Détection et mise en évidence des fils qui se touchent</a:t>
            </a:r>
          </a:p>
          <a:p>
            <a:pPr lvl="1"/>
            <a:r>
              <a:rPr lang="fr-FR" dirty="0"/>
              <a:t>Recadrage, détection d’un repère absolu grâce aux mires du </a:t>
            </a:r>
            <a:r>
              <a:rPr lang="fr-FR" dirty="0" err="1"/>
              <a:t>pcb</a:t>
            </a:r>
            <a:endParaRPr lang="fr-FR" dirty="0"/>
          </a:p>
          <a:p>
            <a:pPr lvl="1"/>
            <a:r>
              <a:rPr lang="fr-FR" dirty="0"/>
              <a:t>Emplacement des pads en cuivre du </a:t>
            </a:r>
            <a:r>
              <a:rPr lang="fr-FR" dirty="0" err="1"/>
              <a:t>pcb</a:t>
            </a:r>
            <a:r>
              <a:rPr lang="fr-FR" dirty="0"/>
              <a:t> dans le repère absolu</a:t>
            </a:r>
          </a:p>
          <a:p>
            <a:pPr lvl="1"/>
            <a:endParaRPr lang="fr-FR" dirty="0"/>
          </a:p>
          <a:p>
            <a:pPr marL="228600" marR="0" lvl="0" indent="-228600" algn="l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/>
              <a:buChar char="Ø"/>
              <a:tabLst/>
              <a:defRPr/>
            </a:pPr>
            <a:r>
              <a:rPr kumimoji="0" lang="fr-FR" sz="2000" b="0" i="0" u="sng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Arial"/>
              </a:rPr>
              <a:t>Ce que nous avons presque fini :</a:t>
            </a:r>
            <a:endParaRPr lang="fr-FR" u="sng" dirty="0"/>
          </a:p>
          <a:p>
            <a:pPr lvl="1"/>
            <a:r>
              <a:rPr lang="fr-FR" dirty="0"/>
              <a:t>Détection de l’emplacement des pads de la puce grâce au </a:t>
            </a:r>
            <a:r>
              <a:rPr lang="fr-FR" dirty="0" err="1"/>
              <a:t>crop</a:t>
            </a:r>
            <a:r>
              <a:rPr lang="fr-FR" dirty="0"/>
              <a:t> </a:t>
            </a:r>
          </a:p>
          <a:p>
            <a:pPr lvl="1"/>
            <a:r>
              <a:rPr lang="fr-FR" dirty="0">
                <a:solidFill>
                  <a:prstClr val="black"/>
                </a:solidFill>
              </a:rPr>
              <a:t>Relier les informations sur les pads et les fils pour trouver les pads câblés et ceux qui ne le sont pas</a:t>
            </a:r>
            <a:endParaRPr lang="fr-FR" dirty="0"/>
          </a:p>
          <a:p>
            <a:pPr marL="457200" lvl="1" indent="0">
              <a:buNone/>
            </a:pPr>
            <a:endParaRPr lang="fr-FR" sz="2000" dirty="0">
              <a:solidFill>
                <a:prstClr val="black"/>
              </a:solidFill>
              <a:latin typeface="Calibri"/>
              <a:cs typeface="Arial"/>
            </a:endParaRPr>
          </a:p>
          <a:p>
            <a:pPr marL="228600" marR="0" lvl="0" indent="-228600" algn="l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/>
              <a:buChar char="Ø"/>
              <a:tabLst/>
              <a:defRPr/>
            </a:pPr>
            <a:r>
              <a:rPr kumimoji="0" lang="fr-FR" sz="2000" b="0" i="0" u="sng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Arial"/>
              </a:rPr>
              <a:t>Ce qu’il reste à faire :</a:t>
            </a:r>
          </a:p>
          <a:p>
            <a:pPr lvl="1"/>
            <a:r>
              <a:rPr kumimoji="0" lang="fr-FR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Arial"/>
              </a:rPr>
              <a:t>Déduction de la validité des branchements </a:t>
            </a:r>
          </a:p>
          <a:p>
            <a:pPr lvl="1"/>
            <a:r>
              <a:rPr lang="fr-FR" dirty="0">
                <a:solidFill>
                  <a:prstClr val="black"/>
                </a:solidFill>
                <a:latin typeface="Calibri"/>
                <a:cs typeface="Arial"/>
              </a:rPr>
              <a:t>Conclusion sur la validité du câblage </a:t>
            </a:r>
          </a:p>
          <a:p>
            <a:pPr lvl="1"/>
            <a:r>
              <a:rPr kumimoji="0" lang="fr-FR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Arial"/>
              </a:rPr>
              <a:t>En gros : coder ce qui va tout relier ensemble et améliorer quelques fonctions peu robustes</a:t>
            </a:r>
            <a:endParaRPr kumimoji="0" lang="fr-FR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83194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A4575B18-B200-A10C-7345-A3CFFC1795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fr-FR" dirty="0"/>
              <a:t>Analyse des performances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5D6FED0E-7EC7-D790-D9C2-4BB8ADC42F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6060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B3AB900B-1C41-35B0-DD89-AA483B0240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5" t="18732" r="95916" b="70465"/>
          <a:stretch>
            <a:fillRect/>
          </a:stretch>
        </p:blipFill>
        <p:spPr bwMode="auto">
          <a:xfrm>
            <a:off x="7104353" y="913391"/>
            <a:ext cx="1764522" cy="4288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43C09189-C0CC-432D-E4FD-39A1B0D82ED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Analyse des performances 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6F4A27-5C35-6D84-4085-668B224032F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971" y="724896"/>
            <a:ext cx="5360694" cy="4114800"/>
          </a:xfrm>
        </p:spPr>
        <p:txBody>
          <a:bodyPr/>
          <a:lstStyle/>
          <a:p>
            <a:r>
              <a:rPr lang="fr-FR" b="1" dirty="0" err="1"/>
              <a:t>Crop</a:t>
            </a:r>
            <a:r>
              <a:rPr lang="fr-FR" b="1" dirty="0"/>
              <a:t> des images pour ne garder que la partie utile et faciliter le comptage des fils 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Marche très bien</a:t>
            </a:r>
          </a:p>
          <a:p>
            <a:pPr lvl="1"/>
            <a:r>
              <a:rPr lang="fr-FR" dirty="0"/>
              <a:t>Une version (avec comptage de fils) plus robuste mais plus lente, une version (avec détection de bords) moins robuste et plus rapide</a:t>
            </a:r>
          </a:p>
          <a:p>
            <a:pPr marL="457200" lvl="1" indent="0">
              <a:buNone/>
            </a:pPr>
            <a:endParaRPr lang="fr-FR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ACE812B8-8AC3-629C-065F-6C93842395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2553" y="3249047"/>
            <a:ext cx="2815645" cy="2730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461CD74-D033-B7F3-AC97-B36E5BF96417}"/>
              </a:ext>
            </a:extLst>
          </p:cNvPr>
          <p:cNvSpPr txBox="1"/>
          <p:nvPr/>
        </p:nvSpPr>
        <p:spPr>
          <a:xfrm>
            <a:off x="7237909" y="5394594"/>
            <a:ext cx="16309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i="1" dirty="0"/>
              <a:t>Image cropée sur tous les côtés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281D193-FDB5-64CB-CC9F-2334C1279749}"/>
              </a:ext>
            </a:extLst>
          </p:cNvPr>
          <p:cNvSpPr/>
          <p:nvPr/>
        </p:nvSpPr>
        <p:spPr>
          <a:xfrm>
            <a:off x="3275292" y="3963177"/>
            <a:ext cx="354521" cy="558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5168E918-DDEC-6038-FBD0-6920F7D3B6A0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 flipV="1">
            <a:off x="3629813" y="3057804"/>
            <a:ext cx="3608096" cy="118477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2623F4EF-F834-7316-E550-087417EE8F66}"/>
              </a:ext>
            </a:extLst>
          </p:cNvPr>
          <p:cNvSpPr/>
          <p:nvPr/>
        </p:nvSpPr>
        <p:spPr>
          <a:xfrm>
            <a:off x="7237909" y="913391"/>
            <a:ext cx="1630966" cy="42888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2187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B18980F-AF85-69B8-9E31-ECDE8E42A45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Analyse des performances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C83A47F-B1B5-BE83-D7E8-8CF0029FBD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04691" y="879354"/>
            <a:ext cx="4512749" cy="4114800"/>
          </a:xfrm>
        </p:spPr>
        <p:txBody>
          <a:bodyPr/>
          <a:lstStyle/>
          <a:p>
            <a:r>
              <a:rPr lang="fr-FR" b="1" dirty="0"/>
              <a:t> Algo comptage de fils </a:t>
            </a:r>
          </a:p>
          <a:p>
            <a:endParaRPr lang="fr-FR" dirty="0"/>
          </a:p>
          <a:p>
            <a:pPr lvl="1"/>
            <a:r>
              <a:rPr lang="fr-FR" dirty="0"/>
              <a:t>Sur le jeu OK : 10/10 réussis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Sur le jeu NOK : 2/24 ratés, 22/24 réussis (sans en être sur : on a vérifié à l’œil, mais on ne sait pas combien de fils il doit y avoir)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Jeu </a:t>
            </a:r>
            <a:r>
              <a:rPr lang="fr-FR" dirty="0" err="1"/>
              <a:t>Additionnal</a:t>
            </a:r>
            <a:r>
              <a:rPr lang="fr-FR" dirty="0"/>
              <a:t> : 4/4 réussis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Donc robustesse à peut être légèrement améliorer mais marche plutôt bien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90D99C7-8748-2357-2D6A-3FACE86C2F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2258" y="645673"/>
            <a:ext cx="3587102" cy="5292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BAA52B27-057A-2058-DFE0-92BFA9532EAF}"/>
              </a:ext>
            </a:extLst>
          </p:cNvPr>
          <p:cNvSpPr txBox="1"/>
          <p:nvPr/>
        </p:nvSpPr>
        <p:spPr>
          <a:xfrm>
            <a:off x="5775493" y="5985889"/>
            <a:ext cx="25606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i="1" dirty="0"/>
              <a:t>Un point noir = un fil détecté </a:t>
            </a:r>
          </a:p>
        </p:txBody>
      </p:sp>
    </p:spTree>
    <p:extLst>
      <p:ext uri="{BB962C8B-B14F-4D97-AF65-F5344CB8AC3E}">
        <p14:creationId xmlns:p14="http://schemas.microsoft.com/office/powerpoint/2010/main" val="3591338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41E05F5E-AB65-A7EC-C6D9-9FACB51091C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Analyse des performances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839B1BE-BCC3-6FC7-A54B-690F7B4CD56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04691" y="879354"/>
            <a:ext cx="3968993" cy="4114800"/>
          </a:xfrm>
        </p:spPr>
        <p:txBody>
          <a:bodyPr/>
          <a:lstStyle/>
          <a:p>
            <a:r>
              <a:rPr lang="fr-FR" b="1" dirty="0"/>
              <a:t> Détection de la position des fils</a:t>
            </a:r>
          </a:p>
          <a:p>
            <a:pPr marL="0" indent="0">
              <a:buNone/>
            </a:pPr>
            <a:r>
              <a:rPr lang="fr-FR" dirty="0"/>
              <a:t> </a:t>
            </a:r>
          </a:p>
          <a:p>
            <a:pPr lvl="1"/>
            <a:r>
              <a:rPr lang="fr-FR" dirty="0"/>
              <a:t>Pas de tests sur plusieurs images, mais ça marche très bien 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Axe d’amélioration : très lent (~4min/image), à optimiser </a:t>
            </a:r>
          </a:p>
          <a:p>
            <a:pPr lvl="1"/>
            <a:endParaRPr lang="fr-F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D07490C-EA4F-0042-2F2B-56B168632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565456"/>
            <a:ext cx="4939469" cy="524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A71F0283-5D40-F338-6226-C4C1102E019D}"/>
              </a:ext>
            </a:extLst>
          </p:cNvPr>
          <p:cNvSpPr txBox="1"/>
          <p:nvPr/>
        </p:nvSpPr>
        <p:spPr>
          <a:xfrm>
            <a:off x="5550520" y="5636529"/>
            <a:ext cx="23118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i="1" dirty="0"/>
              <a:t>Les fils sont bien détectés</a:t>
            </a:r>
          </a:p>
        </p:txBody>
      </p:sp>
    </p:spTree>
    <p:extLst>
      <p:ext uri="{BB962C8B-B14F-4D97-AF65-F5344CB8AC3E}">
        <p14:creationId xmlns:p14="http://schemas.microsoft.com/office/powerpoint/2010/main" val="1258720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17">
            <a:extLst>
              <a:ext uri="{FF2B5EF4-FFF2-40B4-BE49-F238E27FC236}">
                <a16:creationId xmlns:a16="http://schemas.microsoft.com/office/drawing/2014/main" id="{9579B51A-CD53-7F0E-131F-F214C33B3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4654" y="2352538"/>
            <a:ext cx="3531875" cy="2714408"/>
          </a:xfrm>
          <a:prstGeom prst="rect">
            <a:avLst/>
          </a:prstGeom>
        </p:spPr>
      </p:pic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4D498DB5-955C-B769-9E01-56ACA98AAC1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Analyse des performances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2D951F9-431B-09CF-3372-A44D79E213B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b="1" dirty="0"/>
              <a:t> Détection des fils qui se touchent </a:t>
            </a:r>
          </a:p>
          <a:p>
            <a:pPr lvl="1"/>
            <a:r>
              <a:rPr lang="fr-FR" dirty="0"/>
              <a:t>Détecte tous les fils qui se touchent </a:t>
            </a:r>
          </a:p>
          <a:p>
            <a:pPr lvl="1"/>
            <a:r>
              <a:rPr lang="fr-FR" dirty="0"/>
              <a:t>Détecte également quelques fils qui ne se touchent pas </a:t>
            </a:r>
          </a:p>
          <a:p>
            <a:pPr lvl="1"/>
            <a:r>
              <a:rPr lang="fr-FR" dirty="0"/>
              <a:t>Utilisable donc en pratique : gain de temps, et on ne loupe aucun fil qui en touche un autre  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4C0E5DC-9AE6-0FD0-C993-D1F81076E0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531" y="2498494"/>
            <a:ext cx="3994589" cy="3195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D3988AD0-84F5-A246-5736-0B52189DFABB}"/>
              </a:ext>
            </a:extLst>
          </p:cNvPr>
          <p:cNvSpPr txBox="1"/>
          <p:nvPr/>
        </p:nvSpPr>
        <p:spPr>
          <a:xfrm>
            <a:off x="2011679" y="5766957"/>
            <a:ext cx="56165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i="1" dirty="0"/>
              <a:t>Les fils en rouge sont détectés comme se touchant, les fils blancs sont isolés. Certains fils isolés sont quand même en rouge.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0CDFA8-3B2C-B2B7-5859-8AB08A3019DF}"/>
              </a:ext>
            </a:extLst>
          </p:cNvPr>
          <p:cNvSpPr/>
          <p:nvPr/>
        </p:nvSpPr>
        <p:spPr>
          <a:xfrm>
            <a:off x="3893600" y="5172464"/>
            <a:ext cx="393920" cy="41785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CD4C64F0-9F7F-608E-5990-A1F611A87887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 flipV="1">
            <a:off x="4287520" y="3709743"/>
            <a:ext cx="1207134" cy="167165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C9B035E-BE32-B6B9-1365-C4FADDB4FC1F}"/>
              </a:ext>
            </a:extLst>
          </p:cNvPr>
          <p:cNvSpPr/>
          <p:nvPr/>
        </p:nvSpPr>
        <p:spPr>
          <a:xfrm>
            <a:off x="5494654" y="2352539"/>
            <a:ext cx="3531875" cy="27144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8797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3A2A20C1-9693-871B-7589-322871D4A15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Analyse des performances 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87D8A9-D753-5A37-EC98-03F0B8BE762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b="1" dirty="0"/>
              <a:t> Détection des mires et repère absolu</a:t>
            </a:r>
          </a:p>
          <a:p>
            <a:pPr lvl="1"/>
            <a:r>
              <a:rPr lang="fr-FR" dirty="0"/>
              <a:t>Précis à 2-5 pixels environ, utilisable en pratique </a:t>
            </a:r>
          </a:p>
        </p:txBody>
      </p:sp>
      <p:pic>
        <p:nvPicPr>
          <p:cNvPr id="5" name="Image 4" descr="Une image contenant texte, capture d’écran, diagramme, conception">
            <a:extLst>
              <a:ext uri="{FF2B5EF4-FFF2-40B4-BE49-F238E27FC236}">
                <a16:creationId xmlns:a16="http://schemas.microsoft.com/office/drawing/2014/main" id="{3DD24079-6F42-887A-CD51-A2E970C9CD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04" t="5391" r="33480" b="1844"/>
          <a:stretch>
            <a:fillRect/>
          </a:stretch>
        </p:blipFill>
        <p:spPr>
          <a:xfrm>
            <a:off x="1139357" y="1645043"/>
            <a:ext cx="1808634" cy="3799840"/>
          </a:xfrm>
          <a:prstGeom prst="rect">
            <a:avLst/>
          </a:prstGeom>
        </p:spPr>
      </p:pic>
      <p:pic>
        <p:nvPicPr>
          <p:cNvPr id="6" name="Image 5" descr="Une image contenant Appareils électroniques, Composant électronique, Composant de circuit, Ingénierie électronique&#10;&#10;Le contenu généré par l’IA peut être incorrect.">
            <a:extLst>
              <a:ext uri="{FF2B5EF4-FFF2-40B4-BE49-F238E27FC236}">
                <a16:creationId xmlns:a16="http://schemas.microsoft.com/office/drawing/2014/main" id="{579608C0-E482-24CF-640F-0D7CFAEE44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8" t="9346" r="12607" b="4402"/>
          <a:stretch>
            <a:fillRect/>
          </a:stretch>
        </p:blipFill>
        <p:spPr>
          <a:xfrm>
            <a:off x="5870421" y="553720"/>
            <a:ext cx="2868888" cy="2326640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353ADF1E-F04D-C1E0-1E90-DFEB9E7C557E}"/>
              </a:ext>
            </a:extLst>
          </p:cNvPr>
          <p:cNvSpPr txBox="1"/>
          <p:nvPr/>
        </p:nvSpPr>
        <p:spPr>
          <a:xfrm>
            <a:off x="785816" y="5444883"/>
            <a:ext cx="32021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i="1" dirty="0"/>
              <a:t>Utilisation en plus d’une ligne au milieu du </a:t>
            </a:r>
            <a:r>
              <a:rPr lang="fr-FR" sz="1600" i="1" dirty="0" err="1"/>
              <a:t>pcb</a:t>
            </a:r>
            <a:r>
              <a:rPr lang="fr-FR" sz="1600" i="1" dirty="0"/>
              <a:t> : très bien détectée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A34320-FF13-17D7-450A-F369574D9E50}"/>
              </a:ext>
            </a:extLst>
          </p:cNvPr>
          <p:cNvSpPr/>
          <p:nvPr/>
        </p:nvSpPr>
        <p:spPr>
          <a:xfrm>
            <a:off x="6431280" y="1501140"/>
            <a:ext cx="294640" cy="289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9D848FB2-E234-A61E-D384-CC3D84EDC472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6451600" y="1790700"/>
            <a:ext cx="127000" cy="17653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age 13" descr="Une image contenant Appareils électroniques, Composant électronique, Composant de circuit, Ingénierie électronique&#10;&#10;Le contenu généré par l’IA peut être incorrect.">
            <a:extLst>
              <a:ext uri="{FF2B5EF4-FFF2-40B4-BE49-F238E27FC236}">
                <a16:creationId xmlns:a16="http://schemas.microsoft.com/office/drawing/2014/main" id="{A9A43785-81BF-3B95-FA44-EE276E1959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67" t="43992" r="68746" b="45034"/>
          <a:stretch>
            <a:fillRect/>
          </a:stretch>
        </p:blipFill>
        <p:spPr>
          <a:xfrm>
            <a:off x="5331941" y="3556000"/>
            <a:ext cx="2244951" cy="207911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0967F1D-E5AE-34A1-5F68-F47F6CE170CB}"/>
              </a:ext>
            </a:extLst>
          </p:cNvPr>
          <p:cNvSpPr/>
          <p:nvPr/>
        </p:nvSpPr>
        <p:spPr>
          <a:xfrm>
            <a:off x="5330959" y="3556000"/>
            <a:ext cx="2245933" cy="20791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8F37ACB2-CA20-668F-18DF-F6E7D85738B3}"/>
              </a:ext>
            </a:extLst>
          </p:cNvPr>
          <p:cNvSpPr txBox="1"/>
          <p:nvPr/>
        </p:nvSpPr>
        <p:spPr>
          <a:xfrm>
            <a:off x="5048665" y="5669794"/>
            <a:ext cx="28058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i="1" dirty="0"/>
              <a:t>Les mires, coloriées en rouges, sont bien détectées</a:t>
            </a:r>
          </a:p>
        </p:txBody>
      </p:sp>
    </p:spTree>
    <p:extLst>
      <p:ext uri="{BB962C8B-B14F-4D97-AF65-F5344CB8AC3E}">
        <p14:creationId xmlns:p14="http://schemas.microsoft.com/office/powerpoint/2010/main" val="1745649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F1F8E379-3E82-EDD5-4B78-D9D400F9473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Analyse des performances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0ADDAD8-2123-7321-7737-C7AFCF0169B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6699" y="776717"/>
            <a:ext cx="6086673" cy="4114800"/>
          </a:xfrm>
        </p:spPr>
        <p:txBody>
          <a:bodyPr/>
          <a:lstStyle/>
          <a:p>
            <a:r>
              <a:rPr lang="fr-FR" b="1" dirty="0"/>
              <a:t> Détection des pads de la puce </a:t>
            </a:r>
          </a:p>
          <a:p>
            <a:endParaRPr lang="fr-FR" dirty="0"/>
          </a:p>
          <a:p>
            <a:pPr lvl="1"/>
            <a:r>
              <a:rPr lang="fr-FR" dirty="0"/>
              <a:t>Prototype qui marche bien (tous les pads détectés, pas d’erreur) sur un bout d’une puce sélectionné à la main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A relier avec la détection des bords et le </a:t>
            </a:r>
            <a:r>
              <a:rPr lang="fr-FR" dirty="0" err="1"/>
              <a:t>crop</a:t>
            </a:r>
            <a:r>
              <a:rPr lang="fr-FR" dirty="0"/>
              <a:t>, pour sélectionner automatiquement la zone où rechercher les pads</a:t>
            </a:r>
          </a:p>
          <a:p>
            <a:pPr marL="457200" lvl="1" indent="0">
              <a:buNone/>
            </a:pPr>
            <a:r>
              <a:rPr lang="fr-FR" dirty="0"/>
              <a:t> </a:t>
            </a:r>
          </a:p>
          <a:p>
            <a:pPr lvl="1"/>
            <a:r>
              <a:rPr lang="fr-FR" dirty="0"/>
              <a:t>Puis, en combinant avec l’information de l’emplacement des fils, on peut trouver quel pad est câblé ou non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DC4FC069-7674-259E-D9A9-9011794D59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" t="74809" r="1370" b="18296"/>
          <a:stretch>
            <a:fillRect/>
          </a:stretch>
        </p:blipFill>
        <p:spPr>
          <a:xfrm flipH="1">
            <a:off x="8338088" y="674081"/>
            <a:ext cx="419880" cy="5013354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3B42CF58-F0C3-FA83-232F-B7675C6919F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" t="79046" r="1370" b="18296"/>
          <a:stretch>
            <a:fillRect/>
          </a:stretch>
        </p:blipFill>
        <p:spPr>
          <a:xfrm flipH="1">
            <a:off x="6982406" y="1134777"/>
            <a:ext cx="836648" cy="385136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084D8B1A-991C-0F14-CAEA-B4CE5267AF74}"/>
              </a:ext>
            </a:extLst>
          </p:cNvPr>
          <p:cNvSpPr txBox="1"/>
          <p:nvPr/>
        </p:nvSpPr>
        <p:spPr>
          <a:xfrm>
            <a:off x="5141495" y="5239609"/>
            <a:ext cx="30971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i="1" dirty="0"/>
              <a:t>Un carré rouge = une zone correspondant à un pad détecté </a:t>
            </a:r>
          </a:p>
        </p:txBody>
      </p:sp>
    </p:spTree>
    <p:extLst>
      <p:ext uri="{BB962C8B-B14F-4D97-AF65-F5344CB8AC3E}">
        <p14:creationId xmlns:p14="http://schemas.microsoft.com/office/powerpoint/2010/main" val="2852873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Thème 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1934</TotalTime>
  <Words>623</Words>
  <Application>Microsoft Office PowerPoint</Application>
  <DocSecurity>0</DocSecurity>
  <PresentationFormat>Affichage à l'écran (4:3)</PresentationFormat>
  <Paragraphs>79</Paragraphs>
  <Slides>11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8" baseType="lpstr">
      <vt:lpstr>-apple-system</vt:lpstr>
      <vt:lpstr>Arial</vt:lpstr>
      <vt:lpstr>Calibri</vt:lpstr>
      <vt:lpstr>Calibri Light</vt:lpstr>
      <vt:lpstr>MS Reference Sans Serif</vt:lpstr>
      <vt:lpstr>Wingdings</vt:lpstr>
      <vt:lpstr>Office Theme</vt:lpstr>
      <vt:lpstr>ANALYSE D’IMAGES POUR LE CONTRÔLE QUALITE DES FUTURS MODULE DU LHC</vt:lpstr>
      <vt:lpstr>Présentation PowerPoint</vt:lpstr>
      <vt:lpstr>Analyse des performances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>David NOËL</dc:creator>
  <cp:keywords/>
  <dc:description/>
  <cp:lastModifiedBy>Mathieu JOUSSON</cp:lastModifiedBy>
  <cp:revision>88</cp:revision>
  <dcterms:created xsi:type="dcterms:W3CDTF">2017-05-21T13:38:26Z</dcterms:created>
  <dcterms:modified xsi:type="dcterms:W3CDTF">2025-07-04T14:45:46Z</dcterms:modified>
  <cp:category/>
  <dc:identifier/>
  <cp:contentStatus/>
  <dc:language/>
  <cp:version/>
</cp:coreProperties>
</file>